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7" r:id="rId2"/>
    <p:sldId id="256" r:id="rId3"/>
    <p:sldId id="260" r:id="rId4"/>
    <p:sldId id="288" r:id="rId5"/>
    <p:sldId id="261" r:id="rId6"/>
    <p:sldId id="259" r:id="rId7"/>
    <p:sldId id="271" r:id="rId8"/>
    <p:sldId id="283" r:id="rId9"/>
    <p:sldId id="291" r:id="rId10"/>
    <p:sldId id="292" r:id="rId11"/>
    <p:sldId id="293" r:id="rId12"/>
    <p:sldId id="263" r:id="rId13"/>
    <p:sldId id="262" r:id="rId14"/>
    <p:sldId id="265" r:id="rId15"/>
    <p:sldId id="294" r:id="rId16"/>
    <p:sldId id="295" r:id="rId17"/>
    <p:sldId id="268" r:id="rId18"/>
    <p:sldId id="275" r:id="rId19"/>
    <p:sldId id="257" r:id="rId20"/>
    <p:sldId id="29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774E26"/>
    <a:srgbClr val="152D47"/>
    <a:srgbClr val="ED625B"/>
    <a:srgbClr val="FCC230"/>
    <a:srgbClr val="EED64E"/>
    <a:srgbClr val="F59AA3"/>
    <a:srgbClr val="34A7B2"/>
    <a:srgbClr val="F5E4C3"/>
    <a:srgbClr val="EBF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9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A8123-DA12-A04E-B43E-5475ED5CC09F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8EA5F-DF6E-DB48-8884-650AA4D3A1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0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EFBC-8D4F-41DA-9651-5684878BA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EAAB9-13EC-42D0-AD39-910D0D5C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6C90C-86FD-40F4-A471-7A16BF98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55328-C8D4-4BAE-8AEB-6B9D345A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7D2B1-113F-42EC-B39B-CE6023E8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5025-98D3-4F02-8C8A-D64F8604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A3336-9B81-4E1D-A085-D4775BE9B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F9923-3F11-475F-B6EB-16ADFCD6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2CB2D-5D5D-4E4C-9CBF-CAD644CF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DC4E-F038-4B26-8782-E3B80A3F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9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D5DA1-965A-4F2B-9AEA-7D4D5CF2A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78742-DB8B-4C2B-942F-D9DE543C1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0266-5D7D-4C74-9611-8B1AB5D9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DCB56-63A6-4031-B9C4-41A6AAE0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06CD3-8528-45B2-93EE-65BBDFEC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918E-0662-48EB-AD65-81CD4A8F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3469-C3E5-4567-905E-B330B6D13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67F9F-4F4D-4561-B897-0B11CEF4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FB7B-95E0-4333-8CA8-6058CE3F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CCB88-D1EB-4CE7-9C5B-C2BF1ECA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0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AC8-9401-4D96-98C3-DF9C4655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2B29B-647C-48F4-9DF0-5A1EAB64B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1EDA-48BD-4CBC-93B3-1290D5E2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B0D3A-3A27-41E3-B60A-2EDF15CD0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1C85-E6D4-4460-BECD-740902F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9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5398-A5FA-45C0-A89C-CDC5167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D16E-1E08-4E8B-9DBE-13AB45FDC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435B4-029F-48F2-8966-402F8A166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353FE-FF86-44E0-A041-AE6CE59B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21383-83CD-46D3-840B-F9679B1C2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ED3C-A07E-4DE6-8E3C-9F791E20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E56-5B82-4846-8F23-D22C17EF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9A7D-CD2F-4CA0-8DC0-CE127AFC5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96CC9-3484-44AE-B39B-91A4E681A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78BED-78FC-4BA0-BD00-76E96E4F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A56E5-B8C3-4492-972C-E014FFF1C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A98AC-C1C4-43B7-86AC-5CE1072D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31B43-8B83-4C43-97D1-994A1253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33A4C3-97E3-44C3-A00F-583FE044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1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F604-DAF4-496C-B5B4-DB00AD8C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DB666-60A9-462A-8D6C-6CBA2FE27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A7E7C-EFEC-4D70-89B4-B2D53D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8ADB5-CAE6-40FB-9DE1-6C8747B8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6745-97E3-403F-B62D-1FFE0434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ADACC-9477-47BA-9DBF-F0081CE2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436C-835F-41FD-BF97-CDF304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4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F0B7-32F8-437C-A682-412AFA0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2BB5-F273-4A59-9565-C3C4EC58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CF06C-7E87-407E-A586-3B98C735A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669F9-C074-4845-B0ED-294EBC2D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DD4CC-09A6-4AFB-88E5-5F41B925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40069-F766-42BA-BEC1-3D540132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9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7C11-C821-4CFD-ACFA-4868ED21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8AF90-78D2-43EF-AC27-8DC587762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83630-5CE6-443A-9DB5-55C594DA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5EDC-C4E8-484F-AD7C-29AFC09D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AFADC-59E1-45FA-9364-829D0936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2C1A0-7A2E-4479-A520-55911FA3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13CF8-03A1-454D-8E92-9631E6FD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8AB3-4225-4282-B0F3-4CA7C21F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8A3C8-729C-4130-96B5-30CB03798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E2B80-1EB5-40DD-AA27-3691857D3CBE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61EDA-969C-4BD8-BC47-6F9F33BF8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5540-807C-47FF-B465-DACA0102A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6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6.googleusercontent.com/GKyo_aDt4jMnbrEPFhev2mfCEx0Jz0BXVRgQNKmq6fY7ZG_NpNN-a7FY8voA1nidCj-avDSuo7cE9YVdY0HYVihr_LORQFj1qPJ8AphiIM1fIsC5X3yI0l4hZCKgUOX-5ZtZkulZTPo">
            <a:extLst>
              <a:ext uri="{FF2B5EF4-FFF2-40B4-BE49-F238E27FC236}">
                <a16:creationId xmlns:a16="http://schemas.microsoft.com/office/drawing/2014/main" id="{2AA86A1C-E26E-2C40-BBB7-AC989447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6"/>
            <a:ext cx="12191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rot="21122508">
            <a:off x="3743502" y="381261"/>
            <a:ext cx="91150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  <a:ea typeface="Gadugi" panose="020B0502040204020203" pitchFamily="34" charset="0"/>
              </a:rPr>
              <a:t>Команд</a:t>
            </a:r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</a:rPr>
              <a:t>а «Кто рискует, тот пьет»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3746912" y="4380695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96251" y="4819427"/>
            <a:ext cx="45231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Бакланова Валерия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Вавилов Дмитрий</a:t>
            </a:r>
          </a:p>
          <a:p>
            <a:r>
              <a:rPr lang="ru-RU" sz="2400" b="1" dirty="0" err="1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Горбецкий</a:t>
            </a:r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 Дмитрий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Козырев Никита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Пономарев Степан</a:t>
            </a:r>
            <a:endParaRPr lang="en-US" sz="2400" b="1" dirty="0">
              <a:ln>
                <a:solidFill>
                  <a:schemeClr val="accent2"/>
                </a:solidFill>
              </a:ln>
              <a:solidFill>
                <a:srgbClr val="0C04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adugi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512F73-0920-2247-9E2A-792B7D84FBEB}"/>
              </a:ext>
            </a:extLst>
          </p:cNvPr>
          <p:cNvSpPr/>
          <p:nvPr/>
        </p:nvSpPr>
        <p:spPr>
          <a:xfrm rot="18600002">
            <a:off x="6942594" y="2467369"/>
            <a:ext cx="4001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FFFF"/>
                </a:solidFill>
                <a:latin typeface="Arial" panose="020B0604020202020204" pitchFamily="34" charset="0"/>
              </a:rPr>
              <a:t>Risk Management!</a:t>
            </a:r>
            <a:r>
              <a:rPr lang="ru-RU" sz="28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V2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7284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2C46C-0922-4CAC-BD58-8E0485C30D34}"/>
              </a:ext>
            </a:extLst>
          </p:cNvPr>
          <p:cNvGrpSpPr/>
          <p:nvPr/>
        </p:nvGrpSpPr>
        <p:grpSpPr>
          <a:xfrm>
            <a:off x="0" y="50084"/>
            <a:ext cx="159657" cy="1113984"/>
            <a:chOff x="-3119143" y="0"/>
            <a:chExt cx="854580" cy="28201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0C53C-56BC-42B7-8B34-8D7E4D034AE1}"/>
                </a:ext>
              </a:extLst>
            </p:cNvPr>
            <p:cNvSpPr/>
            <p:nvPr/>
          </p:nvSpPr>
          <p:spPr>
            <a:xfrm>
              <a:off x="-3119143" y="0"/>
              <a:ext cx="854580" cy="854580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5A61F8-F1DC-458C-89CA-EF19A4465A8C}"/>
                </a:ext>
              </a:extLst>
            </p:cNvPr>
            <p:cNvSpPr/>
            <p:nvPr/>
          </p:nvSpPr>
          <p:spPr>
            <a:xfrm>
              <a:off x="-3119143" y="982766"/>
              <a:ext cx="854580" cy="854580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5C08D6-2564-4416-94CF-0B393ED73206}"/>
                </a:ext>
              </a:extLst>
            </p:cNvPr>
            <p:cNvSpPr/>
            <p:nvPr/>
          </p:nvSpPr>
          <p:spPr>
            <a:xfrm>
              <a:off x="-3119143" y="1965532"/>
              <a:ext cx="854580" cy="854580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95227B-8449-4F7E-B536-651FEB267FEB}"/>
              </a:ext>
            </a:extLst>
          </p:cNvPr>
          <p:cNvGrpSpPr/>
          <p:nvPr/>
        </p:nvGrpSpPr>
        <p:grpSpPr>
          <a:xfrm>
            <a:off x="0" y="6749039"/>
            <a:ext cx="12192000" cy="108961"/>
            <a:chOff x="0" y="6749039"/>
            <a:chExt cx="11741574" cy="108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EE88C-92F7-499E-937F-FA4C1F12468E}"/>
                </a:ext>
              </a:extLst>
            </p:cNvPr>
            <p:cNvSpPr/>
            <p:nvPr/>
          </p:nvSpPr>
          <p:spPr>
            <a:xfrm>
              <a:off x="0" y="6749039"/>
              <a:ext cx="3913858" cy="108962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F18353-F837-448F-9A71-A0B930D20597}"/>
                </a:ext>
              </a:extLst>
            </p:cNvPr>
            <p:cNvSpPr/>
            <p:nvPr/>
          </p:nvSpPr>
          <p:spPr>
            <a:xfrm>
              <a:off x="3913858" y="6749039"/>
              <a:ext cx="3913858" cy="108962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9A0B84-B2D2-4ED7-BED8-CEE9E475743A}"/>
                </a:ext>
              </a:extLst>
            </p:cNvPr>
            <p:cNvSpPr/>
            <p:nvPr/>
          </p:nvSpPr>
          <p:spPr>
            <a:xfrm>
              <a:off x="7827716" y="6749039"/>
              <a:ext cx="3913858" cy="108962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61BE59-18CA-5D4F-B3CE-AF2835344721}"/>
              </a:ext>
            </a:extLst>
          </p:cNvPr>
          <p:cNvSpPr/>
          <p:nvPr/>
        </p:nvSpPr>
        <p:spPr>
          <a:xfrm>
            <a:off x="2629565" y="60024"/>
            <a:ext cx="39501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Метрики на </a:t>
            </a:r>
            <a:r>
              <a:rPr lang="ru-RU" sz="3600" b="1" dirty="0" err="1">
                <a:latin typeface="+mj-lt"/>
                <a:ea typeface="+mj-ea"/>
                <a:cs typeface="+mj-cs"/>
              </a:rPr>
              <a:t>трейне</a:t>
            </a:r>
            <a:endParaRPr lang="ru-RU" sz="3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A9F7C2-2E9D-2245-A252-F34F4DCB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65" y="775861"/>
            <a:ext cx="2965735" cy="29067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FE6A52-9DBB-AD4D-B0D4-AF0C7CB6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69" y="3615713"/>
            <a:ext cx="3030831" cy="29943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63C4FA-10CB-0840-8894-ED64D557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7" y="775861"/>
            <a:ext cx="2888605" cy="28246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B5B982-A19F-3A49-921A-6671FB33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7" y="3607166"/>
            <a:ext cx="2941362" cy="29293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E076DB-5830-AE4B-86D7-4F47DBCFF6A5}"/>
              </a:ext>
            </a:extLst>
          </p:cNvPr>
          <p:cNvSpPr/>
          <p:nvPr/>
        </p:nvSpPr>
        <p:spPr>
          <a:xfrm>
            <a:off x="10370064" y="2897736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0.409152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203F14-E855-4340-9E24-EA8DAFF5F8C5}"/>
              </a:ext>
            </a:extLst>
          </p:cNvPr>
          <p:cNvSpPr/>
          <p:nvPr/>
        </p:nvSpPr>
        <p:spPr>
          <a:xfrm>
            <a:off x="10370064" y="368366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0.431686</a:t>
            </a: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017F1B2-F170-F544-A70F-498407A63CD5}"/>
              </a:ext>
            </a:extLst>
          </p:cNvPr>
          <p:cNvSpPr/>
          <p:nvPr/>
        </p:nvSpPr>
        <p:spPr>
          <a:xfrm>
            <a:off x="8852336" y="288426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LogReg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44B30E-AF3D-884F-A13B-1FB43A225E82}"/>
              </a:ext>
            </a:extLst>
          </p:cNvPr>
          <p:cNvSpPr/>
          <p:nvPr/>
        </p:nvSpPr>
        <p:spPr>
          <a:xfrm>
            <a:off x="8720890" y="369636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6CE65A-1299-AF40-A4FC-8C437467438B}"/>
              </a:ext>
            </a:extLst>
          </p:cNvPr>
          <p:cNvSpPr/>
          <p:nvPr/>
        </p:nvSpPr>
        <p:spPr>
          <a:xfrm>
            <a:off x="8589444" y="2730843"/>
            <a:ext cx="2951766" cy="1519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AE7866D-19FB-3C46-B5F7-FF4A42B2FF35}"/>
              </a:ext>
            </a:extLst>
          </p:cNvPr>
          <p:cNvSpPr/>
          <p:nvPr/>
        </p:nvSpPr>
        <p:spPr>
          <a:xfrm>
            <a:off x="9091591" y="2170672"/>
            <a:ext cx="2260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Gini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тесте</a:t>
            </a:r>
          </a:p>
        </p:txBody>
      </p:sp>
    </p:spTree>
    <p:extLst>
      <p:ext uri="{BB962C8B-B14F-4D97-AF65-F5344CB8AC3E}">
        <p14:creationId xmlns:p14="http://schemas.microsoft.com/office/powerpoint/2010/main" val="353107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2C46C-0922-4CAC-BD58-8E0485C30D34}"/>
              </a:ext>
            </a:extLst>
          </p:cNvPr>
          <p:cNvGrpSpPr/>
          <p:nvPr/>
        </p:nvGrpSpPr>
        <p:grpSpPr>
          <a:xfrm>
            <a:off x="0" y="50084"/>
            <a:ext cx="159657" cy="1113984"/>
            <a:chOff x="-3119143" y="0"/>
            <a:chExt cx="854580" cy="28201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0C53C-56BC-42B7-8B34-8D7E4D034AE1}"/>
                </a:ext>
              </a:extLst>
            </p:cNvPr>
            <p:cNvSpPr/>
            <p:nvPr/>
          </p:nvSpPr>
          <p:spPr>
            <a:xfrm>
              <a:off x="-3119143" y="0"/>
              <a:ext cx="854580" cy="854580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5A61F8-F1DC-458C-89CA-EF19A4465A8C}"/>
                </a:ext>
              </a:extLst>
            </p:cNvPr>
            <p:cNvSpPr/>
            <p:nvPr/>
          </p:nvSpPr>
          <p:spPr>
            <a:xfrm>
              <a:off x="-3119143" y="982766"/>
              <a:ext cx="854580" cy="854580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5C08D6-2564-4416-94CF-0B393ED73206}"/>
                </a:ext>
              </a:extLst>
            </p:cNvPr>
            <p:cNvSpPr/>
            <p:nvPr/>
          </p:nvSpPr>
          <p:spPr>
            <a:xfrm>
              <a:off x="-3119143" y="1965532"/>
              <a:ext cx="854580" cy="854580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95227B-8449-4F7E-B536-651FEB267FEB}"/>
              </a:ext>
            </a:extLst>
          </p:cNvPr>
          <p:cNvGrpSpPr/>
          <p:nvPr/>
        </p:nvGrpSpPr>
        <p:grpSpPr>
          <a:xfrm>
            <a:off x="0" y="6749039"/>
            <a:ext cx="12192000" cy="108961"/>
            <a:chOff x="0" y="6749039"/>
            <a:chExt cx="11741574" cy="108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EE88C-92F7-499E-937F-FA4C1F12468E}"/>
                </a:ext>
              </a:extLst>
            </p:cNvPr>
            <p:cNvSpPr/>
            <p:nvPr/>
          </p:nvSpPr>
          <p:spPr>
            <a:xfrm>
              <a:off x="0" y="6749039"/>
              <a:ext cx="3913858" cy="108962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F18353-F837-448F-9A71-A0B930D20597}"/>
                </a:ext>
              </a:extLst>
            </p:cNvPr>
            <p:cNvSpPr/>
            <p:nvPr/>
          </p:nvSpPr>
          <p:spPr>
            <a:xfrm>
              <a:off x="3913858" y="6749039"/>
              <a:ext cx="3913858" cy="108962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9A0B84-B2D2-4ED7-BED8-CEE9E475743A}"/>
                </a:ext>
              </a:extLst>
            </p:cNvPr>
            <p:cNvSpPr/>
            <p:nvPr/>
          </p:nvSpPr>
          <p:spPr>
            <a:xfrm>
              <a:off x="7827716" y="6749039"/>
              <a:ext cx="3913858" cy="108962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61BE59-18CA-5D4F-B3CE-AF2835344721}"/>
              </a:ext>
            </a:extLst>
          </p:cNvPr>
          <p:cNvSpPr/>
          <p:nvPr/>
        </p:nvSpPr>
        <p:spPr>
          <a:xfrm>
            <a:off x="1108709" y="64489"/>
            <a:ext cx="10495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Результат после удаления мало значимых признаков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F4EA14-E405-0148-991B-B7523E5C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4" y="702530"/>
            <a:ext cx="2789227" cy="27779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C97967-BBA8-754B-B993-A434CC42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01" y="3480510"/>
            <a:ext cx="2842053" cy="28420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FA4F7A-4218-7540-B35B-0EAE782F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46" y="710820"/>
            <a:ext cx="2857080" cy="28281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C14401-14BF-F242-9C0D-D3C0B2D4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33" y="3538923"/>
            <a:ext cx="2857080" cy="282792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CD04C06-E802-8841-BC49-9D1938FF7E7D}"/>
              </a:ext>
            </a:extLst>
          </p:cNvPr>
          <p:cNvSpPr/>
          <p:nvPr/>
        </p:nvSpPr>
        <p:spPr>
          <a:xfrm>
            <a:off x="10370064" y="2897736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0.409152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B54DC49-6501-1843-9E8F-E40F97E40E38}"/>
              </a:ext>
            </a:extLst>
          </p:cNvPr>
          <p:cNvSpPr/>
          <p:nvPr/>
        </p:nvSpPr>
        <p:spPr>
          <a:xfrm>
            <a:off x="10370064" y="368366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0.431686</a:t>
            </a: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626E160-DF67-F842-B5F9-2453E41370BF}"/>
              </a:ext>
            </a:extLst>
          </p:cNvPr>
          <p:cNvSpPr/>
          <p:nvPr/>
        </p:nvSpPr>
        <p:spPr>
          <a:xfrm>
            <a:off x="8852336" y="288426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LogReg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78272E-BDE4-2D42-90F5-B29B5A857D72}"/>
              </a:ext>
            </a:extLst>
          </p:cNvPr>
          <p:cNvSpPr/>
          <p:nvPr/>
        </p:nvSpPr>
        <p:spPr>
          <a:xfrm>
            <a:off x="8720890" y="369636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0FC66D1-8F9C-3F4C-9846-0909BE3CF31C}"/>
              </a:ext>
            </a:extLst>
          </p:cNvPr>
          <p:cNvSpPr/>
          <p:nvPr/>
        </p:nvSpPr>
        <p:spPr>
          <a:xfrm>
            <a:off x="8589444" y="2730843"/>
            <a:ext cx="2951766" cy="1519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7CB9209-4E1F-F741-BA3A-3FF9CEAB6153}"/>
              </a:ext>
            </a:extLst>
          </p:cNvPr>
          <p:cNvSpPr/>
          <p:nvPr/>
        </p:nvSpPr>
        <p:spPr>
          <a:xfrm>
            <a:off x="9091591" y="2170672"/>
            <a:ext cx="2260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Gini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тесте</a:t>
            </a:r>
          </a:p>
        </p:txBody>
      </p:sp>
    </p:spTree>
    <p:extLst>
      <p:ext uri="{BB962C8B-B14F-4D97-AF65-F5344CB8AC3E}">
        <p14:creationId xmlns:p14="http://schemas.microsoft.com/office/powerpoint/2010/main" val="344831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73000" b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08BF28-5FED-479E-B565-ACC6F5694C21}"/>
              </a:ext>
            </a:extLst>
          </p:cNvPr>
          <p:cNvSpPr/>
          <p:nvPr/>
        </p:nvSpPr>
        <p:spPr>
          <a:xfrm>
            <a:off x="4419601" y="6691086"/>
            <a:ext cx="1001485" cy="166914"/>
          </a:xfrm>
          <a:prstGeom prst="rect">
            <a:avLst/>
          </a:prstGeom>
          <a:solidFill>
            <a:srgbClr val="9BB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CA60A0-85F6-4817-B479-EFEE4F5DEBDE}"/>
              </a:ext>
            </a:extLst>
          </p:cNvPr>
          <p:cNvSpPr/>
          <p:nvPr/>
        </p:nvSpPr>
        <p:spPr>
          <a:xfrm>
            <a:off x="5595258" y="6691086"/>
            <a:ext cx="1001485" cy="166914"/>
          </a:xfrm>
          <a:prstGeom prst="rect">
            <a:avLst/>
          </a:prstGeom>
          <a:solidFill>
            <a:srgbClr val="EBF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E7142-7A4E-4B91-84E9-1D21DE317DC4}"/>
              </a:ext>
            </a:extLst>
          </p:cNvPr>
          <p:cNvSpPr/>
          <p:nvPr/>
        </p:nvSpPr>
        <p:spPr>
          <a:xfrm>
            <a:off x="6770915" y="6691086"/>
            <a:ext cx="1001485" cy="166914"/>
          </a:xfrm>
          <a:prstGeom prst="rect">
            <a:avLst/>
          </a:prstGeom>
          <a:solidFill>
            <a:srgbClr val="774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3E45F-3929-4EFA-ABE5-5228CAE109E8}"/>
              </a:ext>
            </a:extLst>
          </p:cNvPr>
          <p:cNvSpPr/>
          <p:nvPr/>
        </p:nvSpPr>
        <p:spPr>
          <a:xfrm>
            <a:off x="11611429" y="0"/>
            <a:ext cx="580571" cy="5805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2CD3C5A-4BC2-E143-A509-CBFB9A6A7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75883"/>
              </p:ext>
            </p:extLst>
          </p:nvPr>
        </p:nvGraphicFramePr>
        <p:xfrm>
          <a:off x="1233057" y="3882527"/>
          <a:ext cx="5888180" cy="243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829">
                  <a:extLst>
                    <a:ext uri="{9D8B030D-6E8A-4147-A177-3AD203B41FA5}">
                      <a16:colId xmlns:a16="http://schemas.microsoft.com/office/drawing/2014/main" val="1911465275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557029010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1402592160"/>
                    </a:ext>
                  </a:extLst>
                </a:gridCol>
                <a:gridCol w="789710">
                  <a:extLst>
                    <a:ext uri="{9D8B030D-6E8A-4147-A177-3AD203B41FA5}">
                      <a16:colId xmlns:a16="http://schemas.microsoft.com/office/drawing/2014/main" val="1860052211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22331920"/>
                    </a:ext>
                  </a:extLst>
                </a:gridCol>
                <a:gridCol w="928254">
                  <a:extLst>
                    <a:ext uri="{9D8B030D-6E8A-4147-A177-3AD203B41FA5}">
                      <a16:colId xmlns:a16="http://schemas.microsoft.com/office/drawing/2014/main" val="1483051549"/>
                    </a:ext>
                  </a:extLst>
                </a:gridCol>
                <a:gridCol w="993570">
                  <a:extLst>
                    <a:ext uri="{9D8B030D-6E8A-4147-A177-3AD203B41FA5}">
                      <a16:colId xmlns:a16="http://schemas.microsoft.com/office/drawing/2014/main" val="2495514615"/>
                    </a:ext>
                  </a:extLst>
                </a:gridCol>
              </a:tblGrid>
              <a:tr h="36066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ru-RU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TS_0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TS_1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TS_4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TS_mean</a:t>
                      </a:r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95746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Precision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0.601060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0.603962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0.606362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0.601558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0.603180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0.603224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937351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Recall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0.656186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0.655817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0.656517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0.650978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0.654932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0.654886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24589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AUC-PR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0.369760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0.383281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0.382639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0.368551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0.376423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0.376131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84931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AUC-ROC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0.714011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0.716929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0.715970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0.708749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0.715115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0.714155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3141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Gini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0.428023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0.433857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0.431940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0.417498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0.430230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0.428309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81076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F1_score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0.591044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0.595424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0.601044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0.594795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0.595809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0.595623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55549"/>
                  </a:ext>
                </a:extLst>
              </a:tr>
              <a:tr h="29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Accuracy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0.660150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0.660876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0.668873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0.663626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0.664243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0.663554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28988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0B2AD3D-87ED-A94B-978F-F8656B47E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43563"/>
              </p:ext>
            </p:extLst>
          </p:nvPr>
        </p:nvGraphicFramePr>
        <p:xfrm>
          <a:off x="1233057" y="1306751"/>
          <a:ext cx="5888180" cy="2333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814">
                  <a:extLst>
                    <a:ext uri="{9D8B030D-6E8A-4147-A177-3AD203B41FA5}">
                      <a16:colId xmlns:a16="http://schemas.microsoft.com/office/drawing/2014/main" val="3987802564"/>
                    </a:ext>
                  </a:extLst>
                </a:gridCol>
                <a:gridCol w="774347">
                  <a:extLst>
                    <a:ext uri="{9D8B030D-6E8A-4147-A177-3AD203B41FA5}">
                      <a16:colId xmlns:a16="http://schemas.microsoft.com/office/drawing/2014/main" val="2385993888"/>
                    </a:ext>
                  </a:extLst>
                </a:gridCol>
                <a:gridCol w="860927">
                  <a:extLst>
                    <a:ext uri="{9D8B030D-6E8A-4147-A177-3AD203B41FA5}">
                      <a16:colId xmlns:a16="http://schemas.microsoft.com/office/drawing/2014/main" val="1122514463"/>
                    </a:ext>
                  </a:extLst>
                </a:gridCol>
                <a:gridCol w="797025">
                  <a:extLst>
                    <a:ext uri="{9D8B030D-6E8A-4147-A177-3AD203B41FA5}">
                      <a16:colId xmlns:a16="http://schemas.microsoft.com/office/drawing/2014/main" val="1449561857"/>
                    </a:ext>
                  </a:extLst>
                </a:gridCol>
                <a:gridCol w="838250">
                  <a:extLst>
                    <a:ext uri="{9D8B030D-6E8A-4147-A177-3AD203B41FA5}">
                      <a16:colId xmlns:a16="http://schemas.microsoft.com/office/drawing/2014/main" val="4179755613"/>
                    </a:ext>
                  </a:extLst>
                </a:gridCol>
                <a:gridCol w="934442">
                  <a:extLst>
                    <a:ext uri="{9D8B030D-6E8A-4147-A177-3AD203B41FA5}">
                      <a16:colId xmlns:a16="http://schemas.microsoft.com/office/drawing/2014/main" val="2810556110"/>
                    </a:ext>
                  </a:extLst>
                </a:gridCol>
                <a:gridCol w="1044375">
                  <a:extLst>
                    <a:ext uri="{9D8B030D-6E8A-4147-A177-3AD203B41FA5}">
                      <a16:colId xmlns:a16="http://schemas.microsoft.com/office/drawing/2014/main" val="755147819"/>
                    </a:ext>
                  </a:extLst>
                </a:gridCol>
              </a:tblGrid>
              <a:tr h="3419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ru-RU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TS_0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TS_1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TS_4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1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TS_mean</a:t>
                      </a:r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25328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Precision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0.601060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0.603962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0.606362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0.601558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0.603180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0.603224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5616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Recall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0.656186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0.655817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0.656517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0.650978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0.654932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0.654886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21038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AUC-PR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0.369760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0.383281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0.382639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0.368551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0.376423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0.376131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03284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AUC-ROC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0.714011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0.716929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0.715970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0.708749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0.715115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0.714155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60166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Gini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0.428023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0.433857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0.431940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0.417498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0.430230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0.428309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732120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F1_score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0.591044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0.595424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0.601044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0.594795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0.595809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0.595623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50030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Accuracy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0.660150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0.660876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0.668873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0.663626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0.664243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</a:rPr>
                        <a:t>0.663554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378745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714F20-B0E3-1A4B-A80E-BAEEF089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070198"/>
            <a:ext cx="3352800" cy="25235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50AB-8FE9-E94A-ACC9-36494698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182060"/>
            <a:ext cx="3352800" cy="270046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49F5EB2-2E94-E747-A549-E3BA70DFBF5C}"/>
              </a:ext>
            </a:extLst>
          </p:cNvPr>
          <p:cNvSpPr/>
          <p:nvPr/>
        </p:nvSpPr>
        <p:spPr>
          <a:xfrm rot="17657759">
            <a:off x="-45114" y="4717105"/>
            <a:ext cx="1386220" cy="36933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ru-RU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219BFF9-2464-424D-965F-F1E1EDEAD2BF}"/>
              </a:ext>
            </a:extLst>
          </p:cNvPr>
          <p:cNvSpPr/>
          <p:nvPr/>
        </p:nvSpPr>
        <p:spPr>
          <a:xfrm rot="17657759">
            <a:off x="155612" y="2347627"/>
            <a:ext cx="984766" cy="36933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LogReg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034A0F-C43A-B84F-9D9E-F471D908A25E}"/>
              </a:ext>
            </a:extLst>
          </p:cNvPr>
          <p:cNvSpPr/>
          <p:nvPr/>
        </p:nvSpPr>
        <p:spPr>
          <a:xfrm>
            <a:off x="2715106" y="257405"/>
            <a:ext cx="6761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Устойчивость модели во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16880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>
            <a:extLst>
              <a:ext uri="{FF2B5EF4-FFF2-40B4-BE49-F238E27FC236}">
                <a16:creationId xmlns:a16="http://schemas.microsoft.com/office/drawing/2014/main" id="{5B16471C-7B7C-484B-B09E-3CC5AD3079E3}"/>
              </a:ext>
            </a:extLst>
          </p:cNvPr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16632377-EFC1-4512-AB61-546356D9A844}"/>
              </a:ext>
            </a:extLst>
          </p:cNvPr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D3BE71BB-1F48-40E1-94D4-F4326E335F19}"/>
              </a:ext>
            </a:extLst>
          </p:cNvPr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9C157-48C5-4C1B-8582-73E9210A0F2F}"/>
              </a:ext>
            </a:extLst>
          </p:cNvPr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DF674E2-0C91-44BB-9DED-A359C61E614A}"/>
                </a:ext>
              </a:extLst>
            </p:cNvPr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CD93D74D-AE77-479E-82FC-EF0B88A9D37D}"/>
                </a:ext>
              </a:extLst>
            </p:cNvPr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B425400-8E77-458B-A91C-0CB908F3F95E}"/>
                </a:ext>
              </a:extLst>
            </p:cNvPr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0C2819-98CE-46F7-BFB7-209E86496F7A}"/>
              </a:ext>
            </a:extLst>
          </p:cNvPr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C2574823-0085-0F44-B337-4DE521972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7900"/>
              </p:ext>
            </p:extLst>
          </p:nvPr>
        </p:nvGraphicFramePr>
        <p:xfrm>
          <a:off x="1165925" y="1339189"/>
          <a:ext cx="10056257" cy="4528651"/>
        </p:xfrm>
        <a:graphic>
          <a:graphicData uri="http://schemas.openxmlformats.org/drawingml/2006/table">
            <a:tbl>
              <a:tblPr>
                <a:solidFill>
                  <a:srgbClr val="AAAAAA"/>
                </a:solidFill>
                <a:tableStyleId>{5C22544A-7EE6-4342-B048-85BDC9FD1C3A}</a:tableStyleId>
              </a:tblPr>
              <a:tblGrid>
                <a:gridCol w="1148851">
                  <a:extLst>
                    <a:ext uri="{9D8B030D-6E8A-4147-A177-3AD203B41FA5}">
                      <a16:colId xmlns:a16="http://schemas.microsoft.com/office/drawing/2014/main" val="504246590"/>
                    </a:ext>
                  </a:extLst>
                </a:gridCol>
                <a:gridCol w="1453844">
                  <a:extLst>
                    <a:ext uri="{9D8B030D-6E8A-4147-A177-3AD203B41FA5}">
                      <a16:colId xmlns:a16="http://schemas.microsoft.com/office/drawing/2014/main" val="3362105745"/>
                    </a:ext>
                  </a:extLst>
                </a:gridCol>
                <a:gridCol w="1036253">
                  <a:extLst>
                    <a:ext uri="{9D8B030D-6E8A-4147-A177-3AD203B41FA5}">
                      <a16:colId xmlns:a16="http://schemas.microsoft.com/office/drawing/2014/main" val="4081880653"/>
                    </a:ext>
                  </a:extLst>
                </a:gridCol>
                <a:gridCol w="1051717">
                  <a:extLst>
                    <a:ext uri="{9D8B030D-6E8A-4147-A177-3AD203B41FA5}">
                      <a16:colId xmlns:a16="http://schemas.microsoft.com/office/drawing/2014/main" val="2764854917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227000779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879318136"/>
                    </a:ext>
                  </a:extLst>
                </a:gridCol>
                <a:gridCol w="1357745">
                  <a:extLst>
                    <a:ext uri="{9D8B030D-6E8A-4147-A177-3AD203B41FA5}">
                      <a16:colId xmlns:a16="http://schemas.microsoft.com/office/drawing/2014/main" val="3935844811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2755915255"/>
                    </a:ext>
                  </a:extLst>
                </a:gridCol>
              </a:tblGrid>
              <a:tr h="89655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Метрика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Случайный классификатор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Log_Reg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Log_Reg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</a:t>
                      </a:r>
                      <a:r>
                        <a:rPr lang="ru-RU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трейне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</a:t>
                      </a:r>
                      <a:r>
                        <a:rPr lang="ru-RU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трейне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Log_Reg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удалением признаков)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удалением признаков)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26661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0.607630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0.608195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0.603832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0.621885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0.607809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0.608311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304609"/>
                  </a:ext>
                </a:extLst>
              </a:tr>
              <a:tr h="309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0.643622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0.656848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0.654629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0.684821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0.643767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0.657058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21311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AUC-PR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0.199262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0.390078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0.391121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0.377932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0.435090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0.390363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0.391164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47766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AUC-ROC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0.704576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0.715843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0.714283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0.753434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0.704851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0.715745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4098"/>
                  </a:ext>
                </a:extLst>
              </a:tr>
              <a:tr h="309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Gini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0.409152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0.431686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0.428566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0.506867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0.409702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0.431490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96583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F1_score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0.607647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0.597334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0.597252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0.612918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0.607928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0.597365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589947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0.680886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0.672331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0.651604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0.665624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0.671941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0.672750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0.651509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alpha val="5607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696183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C40C22-78E0-9A4A-B082-2AEB70542726}"/>
              </a:ext>
            </a:extLst>
          </p:cNvPr>
          <p:cNvSpPr/>
          <p:nvPr/>
        </p:nvSpPr>
        <p:spPr>
          <a:xfrm>
            <a:off x="2346415" y="363752"/>
            <a:ext cx="7499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Переобучение и упрощение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24378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2C46C-0922-4CAC-BD58-8E0485C30D34}"/>
              </a:ext>
            </a:extLst>
          </p:cNvPr>
          <p:cNvGrpSpPr/>
          <p:nvPr/>
        </p:nvGrpSpPr>
        <p:grpSpPr>
          <a:xfrm>
            <a:off x="0" y="50084"/>
            <a:ext cx="159657" cy="1113984"/>
            <a:chOff x="-3119143" y="0"/>
            <a:chExt cx="854580" cy="28201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0C53C-56BC-42B7-8B34-8D7E4D034AE1}"/>
                </a:ext>
              </a:extLst>
            </p:cNvPr>
            <p:cNvSpPr/>
            <p:nvPr/>
          </p:nvSpPr>
          <p:spPr>
            <a:xfrm>
              <a:off x="-3119143" y="0"/>
              <a:ext cx="854580" cy="854580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5A61F8-F1DC-458C-89CA-EF19A4465A8C}"/>
                </a:ext>
              </a:extLst>
            </p:cNvPr>
            <p:cNvSpPr/>
            <p:nvPr/>
          </p:nvSpPr>
          <p:spPr>
            <a:xfrm>
              <a:off x="-3119143" y="982766"/>
              <a:ext cx="854580" cy="854580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5C08D6-2564-4416-94CF-0B393ED73206}"/>
                </a:ext>
              </a:extLst>
            </p:cNvPr>
            <p:cNvSpPr/>
            <p:nvPr/>
          </p:nvSpPr>
          <p:spPr>
            <a:xfrm>
              <a:off x="-3119143" y="1965532"/>
              <a:ext cx="854580" cy="854580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95227B-8449-4F7E-B536-651FEB267FEB}"/>
              </a:ext>
            </a:extLst>
          </p:cNvPr>
          <p:cNvGrpSpPr/>
          <p:nvPr/>
        </p:nvGrpSpPr>
        <p:grpSpPr>
          <a:xfrm>
            <a:off x="0" y="6749039"/>
            <a:ext cx="12192000" cy="108961"/>
            <a:chOff x="0" y="6749039"/>
            <a:chExt cx="11741574" cy="108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EE88C-92F7-499E-937F-FA4C1F12468E}"/>
                </a:ext>
              </a:extLst>
            </p:cNvPr>
            <p:cNvSpPr/>
            <p:nvPr/>
          </p:nvSpPr>
          <p:spPr>
            <a:xfrm>
              <a:off x="0" y="6749039"/>
              <a:ext cx="3913858" cy="108962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F18353-F837-448F-9A71-A0B930D20597}"/>
                </a:ext>
              </a:extLst>
            </p:cNvPr>
            <p:cNvSpPr/>
            <p:nvPr/>
          </p:nvSpPr>
          <p:spPr>
            <a:xfrm>
              <a:off x="3913858" y="6749039"/>
              <a:ext cx="3913858" cy="108962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9A0B84-B2D2-4ED7-BED8-CEE9E475743A}"/>
                </a:ext>
              </a:extLst>
            </p:cNvPr>
            <p:cNvSpPr/>
            <p:nvPr/>
          </p:nvSpPr>
          <p:spPr>
            <a:xfrm>
              <a:off x="7827716" y="6749039"/>
              <a:ext cx="3913858" cy="108962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61BE59-18CA-5D4F-B3CE-AF2835344721}"/>
              </a:ext>
            </a:extLst>
          </p:cNvPr>
          <p:cNvSpPr/>
          <p:nvPr/>
        </p:nvSpPr>
        <p:spPr>
          <a:xfrm>
            <a:off x="2757875" y="263021"/>
            <a:ext cx="69846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Разделяющая способность модели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8D2CB5-86DF-8B49-8855-E5D5B457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422192"/>
            <a:ext cx="5969395" cy="39057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2828E-C839-B043-9C91-C6489221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77" y="1513632"/>
            <a:ext cx="5753467" cy="372283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27CB06C-2827-1A48-AAB8-523657A3F7F5}"/>
              </a:ext>
            </a:extLst>
          </p:cNvPr>
          <p:cNvSpPr/>
          <p:nvPr/>
        </p:nvSpPr>
        <p:spPr>
          <a:xfrm>
            <a:off x="3745283" y="1416417"/>
            <a:ext cx="544882" cy="13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26B3C8B-3B86-8848-811B-51AA080005D0}"/>
              </a:ext>
            </a:extLst>
          </p:cNvPr>
          <p:cNvSpPr/>
          <p:nvPr/>
        </p:nvSpPr>
        <p:spPr>
          <a:xfrm>
            <a:off x="9791179" y="1513632"/>
            <a:ext cx="544882" cy="13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95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27D18B-A69D-4F70-BCC4-A659C1DF017D}"/>
              </a:ext>
            </a:extLst>
          </p:cNvPr>
          <p:cNvSpPr/>
          <p:nvPr/>
        </p:nvSpPr>
        <p:spPr>
          <a:xfrm>
            <a:off x="0" y="6589487"/>
            <a:ext cx="10769600" cy="725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42FDF-F3D8-401E-9EF6-256B493E199A}"/>
              </a:ext>
            </a:extLst>
          </p:cNvPr>
          <p:cNvSpPr/>
          <p:nvPr/>
        </p:nvSpPr>
        <p:spPr>
          <a:xfrm>
            <a:off x="11596914" y="6589487"/>
            <a:ext cx="595086" cy="725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502B67-8856-48DD-8298-F91B0C6A135C}"/>
              </a:ext>
            </a:extLst>
          </p:cNvPr>
          <p:cNvSpPr/>
          <p:nvPr/>
        </p:nvSpPr>
        <p:spPr>
          <a:xfrm>
            <a:off x="0" y="333830"/>
            <a:ext cx="145143" cy="595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E6067C-0666-8341-8CEA-DFA7FEE9A2F9}"/>
              </a:ext>
            </a:extLst>
          </p:cNvPr>
          <p:cNvSpPr txBox="1">
            <a:spLocks/>
          </p:cNvSpPr>
          <p:nvPr/>
        </p:nvSpPr>
        <p:spPr>
          <a:xfrm>
            <a:off x="1895972" y="205869"/>
            <a:ext cx="840005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Подсчет убытков и необходимого капитала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4AD325-B017-AD47-9E2C-B62F98ED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4" y="3694038"/>
            <a:ext cx="5605956" cy="2829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115389-13B9-A74B-AC39-256D7E3F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00" y="3725236"/>
            <a:ext cx="5271015" cy="261991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7443C9-E2C4-BF42-AFFE-68C06C7E927C}"/>
              </a:ext>
            </a:extLst>
          </p:cNvPr>
          <p:cNvSpPr/>
          <p:nvPr/>
        </p:nvSpPr>
        <p:spPr>
          <a:xfrm rot="17657759">
            <a:off x="-218750" y="4641033"/>
            <a:ext cx="1386220" cy="36933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ru-RU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FEE208-8FA3-B547-89C2-A438A767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4" y="936924"/>
            <a:ext cx="5605956" cy="278894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D6531-A703-D042-9B07-1139E4C10890}"/>
              </a:ext>
            </a:extLst>
          </p:cNvPr>
          <p:cNvSpPr/>
          <p:nvPr/>
        </p:nvSpPr>
        <p:spPr>
          <a:xfrm rot="17657759">
            <a:off x="-48911" y="2277745"/>
            <a:ext cx="984766" cy="36933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LogReg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CD3AB1-B577-0049-97DB-4C9B3CD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213" y="972139"/>
            <a:ext cx="5304701" cy="26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B1E60-C582-4D64-A56C-29CFFD0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568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41DD06-7526-DE47-835A-72D9C81B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8" y="0"/>
            <a:ext cx="10281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B1E60-C582-4D64-A56C-29CFFD0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568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C64238-B665-8D4A-92CE-25C92CB8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8" y="0"/>
            <a:ext cx="10330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1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C783-05D0-FA48-BF13-BE7B6BB0A52E}"/>
              </a:ext>
            </a:extLst>
          </p:cNvPr>
          <p:cNvSpPr txBox="1">
            <a:spLocks/>
          </p:cNvSpPr>
          <p:nvPr/>
        </p:nvSpPr>
        <p:spPr>
          <a:xfrm>
            <a:off x="3189995" y="445382"/>
            <a:ext cx="5216493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Максимизируем прибыль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C610F-4296-064C-A7DF-A965FC2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95" y="1091713"/>
            <a:ext cx="8627338" cy="46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1AC1F1-164E-4470-9D14-0B8162D385C8}"/>
              </a:ext>
            </a:extLst>
          </p:cNvPr>
          <p:cNvSpPr/>
          <p:nvPr/>
        </p:nvSpPr>
        <p:spPr>
          <a:xfrm>
            <a:off x="0" y="6654800"/>
            <a:ext cx="5943600" cy="2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E4839-A7C4-4434-B9E9-9AA47DF03A03}"/>
              </a:ext>
            </a:extLst>
          </p:cNvPr>
          <p:cNvSpPr/>
          <p:nvPr/>
        </p:nvSpPr>
        <p:spPr>
          <a:xfrm>
            <a:off x="6248400" y="6654800"/>
            <a:ext cx="5943600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5C7C9-907F-8349-9604-1841788D93CF}"/>
              </a:ext>
            </a:extLst>
          </p:cNvPr>
          <p:cNvSpPr txBox="1">
            <a:spLocks/>
          </p:cNvSpPr>
          <p:nvPr/>
        </p:nvSpPr>
        <p:spPr>
          <a:xfrm>
            <a:off x="3490008" y="332840"/>
            <a:ext cx="504336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Распределение прибыли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E33AC-ADD5-3F4D-B3D9-CE7B7C68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98" y="1090184"/>
            <a:ext cx="4382086" cy="4993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CBDB6-4679-7244-BCB3-6723638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91713"/>
            <a:ext cx="4492772" cy="4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rgbClr val="FFCAE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7E8BA0-0EA6-4BB7-8554-A768613ED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r="31042"/>
          <a:stretch/>
        </p:blipFill>
        <p:spPr>
          <a:xfrm>
            <a:off x="457200" y="0"/>
            <a:ext cx="3467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3AF491-43CB-44F1-9288-9BC5F66B7BBC}"/>
              </a:ext>
            </a:extLst>
          </p:cNvPr>
          <p:cNvSpPr/>
          <p:nvPr/>
        </p:nvSpPr>
        <p:spPr>
          <a:xfrm>
            <a:off x="457200" y="0"/>
            <a:ext cx="34671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886">
            <a:extLst>
              <a:ext uri="{FF2B5EF4-FFF2-40B4-BE49-F238E27FC236}">
                <a16:creationId xmlns:a16="http://schemas.microsoft.com/office/drawing/2014/main" id="{0F769A64-7186-4F76-9F88-DBB1DED92495}"/>
              </a:ext>
            </a:extLst>
          </p:cNvPr>
          <p:cNvSpPr>
            <a:spLocks noEditPoints="1"/>
          </p:cNvSpPr>
          <p:nvPr/>
        </p:nvSpPr>
        <p:spPr bwMode="auto">
          <a:xfrm>
            <a:off x="1718239" y="2959100"/>
            <a:ext cx="945022" cy="93980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D6A6A-4602-4744-80C8-93F4A9B4CF04}"/>
              </a:ext>
            </a:extLst>
          </p:cNvPr>
          <p:cNvSpPr txBox="1"/>
          <p:nvPr/>
        </p:nvSpPr>
        <p:spPr>
          <a:xfrm>
            <a:off x="4734281" y="251466"/>
            <a:ext cx="7201305" cy="33855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ru-RU" sz="2800" u="sng" dirty="0">
                <a:latin typeface="Franklin Gothic Demi" panose="020B0703020102020204" pitchFamily="34" charset="0"/>
              </a:rPr>
              <a:t>Задача</a:t>
            </a:r>
            <a:r>
              <a:rPr lang="ru-RU" sz="2800" dirty="0">
                <a:latin typeface="Franklin Gothic Demi" panose="020B0703020102020204" pitchFamily="34" charset="0"/>
              </a:rPr>
              <a:t>:</a:t>
            </a:r>
          </a:p>
          <a:p>
            <a:pPr algn="r"/>
            <a:endParaRPr lang="ru-RU" sz="2400" dirty="0">
              <a:latin typeface="Franklin Gothic Demi" panose="020B0703020102020204" pitchFamily="34" charset="0"/>
            </a:endParaRPr>
          </a:p>
          <a:p>
            <a:pPr algn="just"/>
            <a:r>
              <a:rPr lang="ru-RU" sz="2400" dirty="0">
                <a:latin typeface="Franklin Gothic Demi" panose="020B0703020102020204" pitchFamily="34" charset="0"/>
              </a:rPr>
              <a:t>Построить модель предсказания вероятности дефолта заёмщика – физического лица по данным,</a:t>
            </a:r>
            <a:r>
              <a:rPr lang="en-US" sz="2400" dirty="0">
                <a:latin typeface="Franklin Gothic Demi" panose="020B0703020102020204" pitchFamily="34" charset="0"/>
              </a:rPr>
              <a:t> </a:t>
            </a:r>
            <a:r>
              <a:rPr lang="ru-RU" sz="2400" dirty="0">
                <a:latin typeface="Franklin Gothic Demi" panose="020B0703020102020204" pitchFamily="34" charset="0"/>
              </a:rPr>
              <a:t>доступным в заявке.</a:t>
            </a:r>
          </a:p>
          <a:p>
            <a:pPr algn="just"/>
            <a:endParaRPr lang="ru-RU" sz="2400" dirty="0">
              <a:latin typeface="Franklin Gothic Demi" panose="020B0703020102020204" pitchFamily="34" charset="0"/>
            </a:endParaRPr>
          </a:p>
          <a:p>
            <a:pPr algn="just"/>
            <a:endParaRPr lang="ru-RU" sz="2400" dirty="0">
              <a:latin typeface="Franklin Gothic Demi" panose="020B0703020102020204" pitchFamily="34" charset="0"/>
            </a:endParaRPr>
          </a:p>
          <a:p>
            <a:pPr algn="just"/>
            <a:endParaRPr lang="ru-RU" sz="2400" dirty="0">
              <a:latin typeface="Franklin Gothic Demi" panose="020B0703020102020204" pitchFamily="34" charset="0"/>
            </a:endParaRPr>
          </a:p>
          <a:p>
            <a:pPr algn="r"/>
            <a:endParaRPr lang="ru-RU" sz="2400" dirty="0">
              <a:latin typeface="Franklin Gothic Demi" panose="020B07030201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ADB5A49-D6FB-FF48-B3DE-03EB611BEFC2}"/>
              </a:ext>
            </a:extLst>
          </p:cNvPr>
          <p:cNvSpPr/>
          <p:nvPr/>
        </p:nvSpPr>
        <p:spPr>
          <a:xfrm>
            <a:off x="4734280" y="2076523"/>
            <a:ext cx="7457720" cy="4524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dirty="0">
                <a:latin typeface="Franklin Gothic Demi" panose="020B0703020102020204" pitchFamily="34" charset="0"/>
              </a:rPr>
              <a:t>                                                         </a:t>
            </a:r>
            <a:r>
              <a:rPr lang="ru-RU" sz="2800" u="sng" dirty="0">
                <a:latin typeface="Franklin Gothic Demi" panose="020B0703020102020204" pitchFamily="34" charset="0"/>
              </a:rPr>
              <a:t>Результаты</a:t>
            </a:r>
            <a:r>
              <a:rPr lang="en-US" sz="2800" u="sng" dirty="0">
                <a:latin typeface="Franklin Gothic Demi" panose="020B0703020102020204" pitchFamily="34" charset="0"/>
              </a:rPr>
              <a:t>:</a:t>
            </a:r>
            <a:endParaRPr lang="ru-RU" sz="2800" u="sng" dirty="0">
              <a:latin typeface="Franklin Gothic Demi" panose="020B0703020102020204" pitchFamily="34" charset="0"/>
            </a:endParaRPr>
          </a:p>
          <a:p>
            <a:pPr algn="r"/>
            <a:endParaRPr lang="ru-RU" dirty="0">
              <a:latin typeface="Franklin Gothic Demi" panose="020B07030201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Размера капитала:</a:t>
            </a:r>
            <a:endParaRPr lang="en-US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	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LogReg</a:t>
            </a:r>
            <a:r>
              <a:rPr lang="en-GB" sz="1600" dirty="0">
                <a:latin typeface="Franklin Gothic Demi" panose="020B0703020102020204" pitchFamily="34" charset="0"/>
              </a:rPr>
              <a:t> - 25853.87,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[25404.32, 26624.11]</a:t>
            </a:r>
            <a:r>
              <a:rPr lang="en-US" sz="1600" dirty="0">
                <a:latin typeface="Franklin Gothic Demi" panose="020B0703020102020204" pitchFamily="34" charset="0"/>
              </a:rPr>
              <a:t>	</a:t>
            </a:r>
          </a:p>
          <a:p>
            <a:r>
              <a:rPr lang="en-US" sz="1600" dirty="0">
                <a:latin typeface="Franklin Gothic Demi" panose="020B0703020102020204" pitchFamily="34" charset="0"/>
              </a:rPr>
              <a:t>	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LightGBM</a:t>
            </a:r>
            <a:r>
              <a:rPr lang="en-GB" sz="1600" dirty="0">
                <a:latin typeface="Franklin Gothic Demi" panose="020B0703020102020204" pitchFamily="34" charset="0"/>
              </a:rPr>
              <a:t> 23728.72,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[23397.72, 23960.38]</a:t>
            </a:r>
            <a:br>
              <a:rPr lang="en-US" sz="1600" dirty="0">
                <a:latin typeface="Franklin Gothic Demi" panose="020B0703020102020204" pitchFamily="34" charset="0"/>
              </a:rPr>
            </a:br>
            <a:endParaRPr lang="ru-RU" sz="1600" dirty="0">
              <a:latin typeface="Franklin Gothic Demi" panose="020B0703020102020204" pitchFamily="34" charset="0"/>
            </a:endParaRPr>
          </a:p>
          <a:p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2. Размер капитала и </a:t>
            </a:r>
            <a:r>
              <a:rPr lang="ru-RU" dirty="0" err="1">
                <a:solidFill>
                  <a:srgbClr val="FF0000"/>
                </a:solidFill>
                <a:latin typeface="Franklin Gothic Demi" panose="020B0703020102020204" pitchFamily="34" charset="0"/>
              </a:rPr>
              <a:t>кор</a:t>
            </a:r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. дефолты:</a:t>
            </a:r>
            <a:endParaRPr lang="en-US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Franklin Gothic Demi" panose="020B0703020102020204" pitchFamily="34" charset="0"/>
              </a:rPr>
              <a:t> 	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LogReg</a:t>
            </a:r>
            <a:r>
              <a:rPr lang="en-GB" sz="1600" dirty="0">
                <a:latin typeface="Franklin Gothic Demi" panose="020B0703020102020204" pitchFamily="34" charset="0"/>
              </a:rPr>
              <a:t>  26603.29,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[26198.48, 27032.78]</a:t>
            </a:r>
            <a:r>
              <a:rPr lang="en-US" sz="1600" dirty="0">
                <a:latin typeface="Franklin Gothic Demi" panose="020B0703020102020204" pitchFamily="34" charset="0"/>
              </a:rPr>
              <a:t>	</a:t>
            </a:r>
          </a:p>
          <a:p>
            <a:r>
              <a:rPr lang="en-US" sz="1600" dirty="0">
                <a:latin typeface="Franklin Gothic Demi" panose="020B0703020102020204" pitchFamily="34" charset="0"/>
              </a:rPr>
              <a:t>                  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LightGBM</a:t>
            </a:r>
            <a:r>
              <a:rPr lang="en-GB" sz="1600" dirty="0">
                <a:latin typeface="Franklin Gothic Demi" panose="020B0703020102020204" pitchFamily="34" charset="0"/>
              </a:rPr>
              <a:t> 25179.41,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[24865.44, 25523.31]</a:t>
            </a:r>
            <a:br>
              <a:rPr lang="en-US" sz="1600" dirty="0">
                <a:latin typeface="Franklin Gothic Demi" panose="020B0703020102020204" pitchFamily="34" charset="0"/>
              </a:rPr>
            </a:br>
            <a:endParaRPr lang="ru-RU" sz="1600" dirty="0">
              <a:latin typeface="Franklin Gothic Demi" panose="020B0703020102020204" pitchFamily="34" charset="0"/>
            </a:endParaRPr>
          </a:p>
          <a:p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3. </a:t>
            </a:r>
            <a:r>
              <a:rPr lang="en-US" dirty="0">
                <a:solidFill>
                  <a:srgbClr val="FF0000"/>
                </a:solidFill>
                <a:latin typeface="Franklin Gothic Demi" panose="020B0703020102020204" pitchFamily="34" charset="0"/>
              </a:rPr>
              <a:t>Gini</a:t>
            </a:r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:</a:t>
            </a:r>
          </a:p>
          <a:p>
            <a:r>
              <a:rPr lang="en-US" sz="1600" dirty="0">
                <a:latin typeface="Franklin Gothic Demi" panose="020B0703020102020204" pitchFamily="34" charset="0"/>
              </a:rPr>
              <a:t>	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LogReg</a:t>
            </a:r>
            <a:r>
              <a:rPr lang="en-GB" sz="1600" dirty="0">
                <a:latin typeface="Franklin Gothic Demi" panose="020B0703020102020204" pitchFamily="34" charset="0"/>
              </a:rPr>
              <a:t> 0.409152</a:t>
            </a:r>
          </a:p>
          <a:p>
            <a:r>
              <a:rPr lang="en-GB" sz="1600" dirty="0">
                <a:latin typeface="Franklin Gothic Demi" panose="020B0703020102020204" pitchFamily="34" charset="0"/>
              </a:rPr>
              <a:t>	- </a:t>
            </a:r>
            <a:r>
              <a:rPr lang="en-GB" sz="1600" dirty="0" err="1">
                <a:latin typeface="Franklin Gothic Demi" panose="020B0703020102020204" pitchFamily="34" charset="0"/>
              </a:rPr>
              <a:t>LightGBM</a:t>
            </a:r>
            <a:r>
              <a:rPr lang="en-GB" sz="1600" dirty="0">
                <a:latin typeface="Franklin Gothic Demi" panose="020B0703020102020204" pitchFamily="34" charset="0"/>
              </a:rPr>
              <a:t> 0.431686</a:t>
            </a:r>
            <a:br>
              <a:rPr lang="en-GB" sz="1600" dirty="0">
                <a:latin typeface="Franklin Gothic Demi" panose="020B0703020102020204" pitchFamily="34" charset="0"/>
              </a:rPr>
            </a:br>
            <a:endParaRPr lang="en-GB" sz="1600" dirty="0">
              <a:latin typeface="Franklin Gothic Demi" panose="020B07030201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Franklin Gothic Demi" panose="020B0703020102020204" pitchFamily="34" charset="0"/>
              </a:rPr>
              <a:t>4. </a:t>
            </a:r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Макс</a:t>
            </a:r>
            <a:r>
              <a:rPr lang="en-US" dirty="0">
                <a:solidFill>
                  <a:srgbClr val="FF0000"/>
                </a:solidFill>
                <a:latin typeface="Franklin Gothic Demi" panose="020B0703020102020204" pitchFamily="34" charset="0"/>
              </a:rPr>
              <a:t>. </a:t>
            </a:r>
            <a:r>
              <a:rPr lang="ru-RU" dirty="0">
                <a:solidFill>
                  <a:srgbClr val="FF0000"/>
                </a:solidFill>
                <a:latin typeface="Franklin Gothic Demi" panose="020B0703020102020204" pitchFamily="34" charset="0"/>
              </a:rPr>
              <a:t>прибыль:</a:t>
            </a:r>
            <a:endParaRPr lang="ru-RU" sz="1600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1600" dirty="0">
                <a:latin typeface="Franklin Gothic Demi" panose="020B0703020102020204" pitchFamily="34" charset="0"/>
              </a:rPr>
              <a:t>            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LogReg</a:t>
            </a:r>
            <a:r>
              <a:rPr lang="en-GB" sz="1600" dirty="0">
                <a:latin typeface="Franklin Gothic Demi" panose="020B0703020102020204" pitchFamily="34" charset="0"/>
              </a:rPr>
              <a:t> 32485235.25,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[27502822.09, 36819421.79]</a:t>
            </a:r>
          </a:p>
          <a:p>
            <a:pPr algn="ctr"/>
            <a:r>
              <a:rPr lang="en-US" sz="1600" dirty="0">
                <a:latin typeface="Franklin Gothic Demi" panose="020B0703020102020204" pitchFamily="34" charset="0"/>
              </a:rPr>
              <a:t>                </a:t>
            </a:r>
            <a:r>
              <a:rPr lang="ru-RU" sz="1600" dirty="0">
                <a:latin typeface="Franklin Gothic Demi" panose="020B0703020102020204" pitchFamily="34" charset="0"/>
              </a:rPr>
              <a:t>- </a:t>
            </a:r>
            <a:r>
              <a:rPr lang="en-GB" sz="1600" dirty="0" err="1">
                <a:latin typeface="Franklin Gothic Demi" panose="020B0703020102020204" pitchFamily="34" charset="0"/>
              </a:rPr>
              <a:t>LightGBM</a:t>
            </a:r>
            <a:r>
              <a:rPr lang="en-GB" sz="1600" dirty="0">
                <a:latin typeface="Franklin Gothic Demi" panose="020B0703020102020204" pitchFamily="34" charset="0"/>
              </a:rPr>
              <a:t> 40357760.02, </a:t>
            </a:r>
            <a:r>
              <a:rPr lang="ru-RU" sz="1600" dirty="0" err="1">
                <a:latin typeface="Franklin Gothic Demi" panose="020B0703020102020204" pitchFamily="34" charset="0"/>
              </a:rPr>
              <a:t>дов</a:t>
            </a:r>
            <a:r>
              <a:rPr lang="ru-RU" sz="1600" dirty="0">
                <a:latin typeface="Franklin Gothic Demi" panose="020B0703020102020204" pitchFamily="34" charset="0"/>
              </a:rPr>
              <a:t>. интервал [34511555.78, 46093094.38]</a:t>
            </a:r>
            <a:endParaRPr lang="ru-RU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0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1AC1F1-164E-4470-9D14-0B8162D385C8}"/>
              </a:ext>
            </a:extLst>
          </p:cNvPr>
          <p:cNvSpPr/>
          <p:nvPr/>
        </p:nvSpPr>
        <p:spPr>
          <a:xfrm>
            <a:off x="0" y="6654800"/>
            <a:ext cx="5943600" cy="2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E4839-A7C4-4434-B9E9-9AA47DF03A03}"/>
              </a:ext>
            </a:extLst>
          </p:cNvPr>
          <p:cNvSpPr/>
          <p:nvPr/>
        </p:nvSpPr>
        <p:spPr>
          <a:xfrm>
            <a:off x="6248400" y="6654800"/>
            <a:ext cx="5943600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5C7C9-907F-8349-9604-1841788D93CF}"/>
              </a:ext>
            </a:extLst>
          </p:cNvPr>
          <p:cNvSpPr txBox="1">
            <a:spLocks/>
          </p:cNvSpPr>
          <p:nvPr/>
        </p:nvSpPr>
        <p:spPr>
          <a:xfrm>
            <a:off x="2082607" y="422232"/>
            <a:ext cx="772198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Распределение по наилучшему порогу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4755BE-8197-CC4E-B886-D554F23B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96" y="1068563"/>
            <a:ext cx="4206474" cy="4870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F966C1-55FD-E643-9E8C-EC2CAEB2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35" y="1068563"/>
            <a:ext cx="4338923" cy="48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F9D130-C77F-D349-A833-9788E85DA674}"/>
              </a:ext>
            </a:extLst>
          </p:cNvPr>
          <p:cNvSpPr txBox="1">
            <a:spLocks/>
          </p:cNvSpPr>
          <p:nvPr/>
        </p:nvSpPr>
        <p:spPr>
          <a:xfrm>
            <a:off x="5036393" y="1257300"/>
            <a:ext cx="1939480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600" b="1" dirty="0"/>
              <a:t>Команда</a:t>
            </a:r>
            <a:endParaRPr lang="en-US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BA762F-B531-EC41-92B6-EF93A71F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95" y="2555831"/>
            <a:ext cx="1689275" cy="23561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ABAD78-CA27-C147-B41F-5C713D16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47" y="1257300"/>
            <a:ext cx="1873679" cy="23561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B57CF4-D3A5-914D-AC36-A004926BA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1" t="10769" r="7220" b="23842"/>
          <a:stretch/>
        </p:blipFill>
        <p:spPr>
          <a:xfrm>
            <a:off x="7497957" y="2555831"/>
            <a:ext cx="1833606" cy="2356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3CB377-E7F6-B346-AD85-867E7A739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08" y="1257300"/>
            <a:ext cx="1811064" cy="2356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58B5D-7CDC-3641-ABBD-499AFE07575D}"/>
              </a:ext>
            </a:extLst>
          </p:cNvPr>
          <p:cNvSpPr txBox="1"/>
          <p:nvPr/>
        </p:nvSpPr>
        <p:spPr>
          <a:xfrm>
            <a:off x="5271154" y="6090111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Козырев Никита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57A21-A481-1841-9BCE-D0A1EC26ADAC}"/>
              </a:ext>
            </a:extLst>
          </p:cNvPr>
          <p:cNvSpPr txBox="1"/>
          <p:nvPr/>
        </p:nvSpPr>
        <p:spPr>
          <a:xfrm>
            <a:off x="2794390" y="5032454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 err="1">
                <a:solidFill>
                  <a:srgbClr val="0C0466"/>
                </a:solidFill>
              </a:rPr>
              <a:t>Горбецкий</a:t>
            </a:r>
            <a:r>
              <a:rPr lang="ru-RU" sz="1600" b="1" dirty="0">
                <a:solidFill>
                  <a:srgbClr val="0C0466"/>
                </a:solidFill>
              </a:rPr>
              <a:t>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15DCA-B908-CA44-844D-FEC0726A2A2F}"/>
              </a:ext>
            </a:extLst>
          </p:cNvPr>
          <p:cNvSpPr txBox="1"/>
          <p:nvPr/>
        </p:nvSpPr>
        <p:spPr>
          <a:xfrm>
            <a:off x="9975882" y="3732044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Вавилов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BA5C-7C1D-AE49-B22F-432F1FA03953}"/>
              </a:ext>
            </a:extLst>
          </p:cNvPr>
          <p:cNvSpPr txBox="1"/>
          <p:nvPr/>
        </p:nvSpPr>
        <p:spPr>
          <a:xfrm>
            <a:off x="7522860" y="5032457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Бакланова Валерия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5D022-D150-7248-89F0-0A7DC01325B5}"/>
              </a:ext>
            </a:extLst>
          </p:cNvPr>
          <p:cNvSpPr txBox="1"/>
          <p:nvPr/>
        </p:nvSpPr>
        <p:spPr>
          <a:xfrm>
            <a:off x="606803" y="3733924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Пономарев Степан</a:t>
            </a:r>
            <a:endParaRPr lang="en-US" sz="1600" b="1" dirty="0">
              <a:solidFill>
                <a:srgbClr val="0C0466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6B19E5-49BB-3A46-8629-E940BCDFB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393" y="3613486"/>
            <a:ext cx="1939480" cy="2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>
              <a:lumMod val="20000"/>
              <a:lumOff val="80000"/>
            </a:schemeClr>
          </a:fgClr>
          <a:bgClr>
            <a:schemeClr val="accent5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794898-ED50-4247-92BC-7D4E2374FB73}"/>
              </a:ext>
            </a:extLst>
          </p:cNvPr>
          <p:cNvSpPr/>
          <p:nvPr/>
        </p:nvSpPr>
        <p:spPr>
          <a:xfrm>
            <a:off x="0" y="0"/>
            <a:ext cx="12192000" cy="2467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056BC-9817-444F-8F03-A98FF364439E}"/>
              </a:ext>
            </a:extLst>
          </p:cNvPr>
          <p:cNvSpPr/>
          <p:nvPr/>
        </p:nvSpPr>
        <p:spPr>
          <a:xfrm>
            <a:off x="0" y="6611257"/>
            <a:ext cx="12192000" cy="2467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2BB9ED3-8F0E-BD46-9534-067EFA89D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71459"/>
              </p:ext>
            </p:extLst>
          </p:nvPr>
        </p:nvGraphicFramePr>
        <p:xfrm>
          <a:off x="385481" y="848147"/>
          <a:ext cx="11421035" cy="5709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210">
                  <a:extLst>
                    <a:ext uri="{9D8B030D-6E8A-4147-A177-3AD203B41FA5}">
                      <a16:colId xmlns:a16="http://schemas.microsoft.com/office/drawing/2014/main" val="2642602131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1879718176"/>
                    </a:ext>
                  </a:extLst>
                </a:gridCol>
                <a:gridCol w="3395232">
                  <a:extLst>
                    <a:ext uri="{9D8B030D-6E8A-4147-A177-3AD203B41FA5}">
                      <a16:colId xmlns:a16="http://schemas.microsoft.com/office/drawing/2014/main" val="3009872322"/>
                    </a:ext>
                  </a:extLst>
                </a:gridCol>
                <a:gridCol w="535753">
                  <a:extLst>
                    <a:ext uri="{9D8B030D-6E8A-4147-A177-3AD203B41FA5}">
                      <a16:colId xmlns:a16="http://schemas.microsoft.com/office/drawing/2014/main" val="3818896658"/>
                    </a:ext>
                  </a:extLst>
                </a:gridCol>
                <a:gridCol w="1827264">
                  <a:extLst>
                    <a:ext uri="{9D8B030D-6E8A-4147-A177-3AD203B41FA5}">
                      <a16:colId xmlns:a16="http://schemas.microsoft.com/office/drawing/2014/main" val="963150"/>
                    </a:ext>
                  </a:extLst>
                </a:gridCol>
                <a:gridCol w="3700484">
                  <a:extLst>
                    <a:ext uri="{9D8B030D-6E8A-4147-A177-3AD203B41FA5}">
                      <a16:colId xmlns:a16="http://schemas.microsoft.com/office/drawing/2014/main" val="1821560061"/>
                    </a:ext>
                  </a:extLst>
                </a:gridCol>
              </a:tblGrid>
              <a:tr h="38323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414475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заявки в системы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addr_state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штат клиента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54366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loan_amnt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выданного кредита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Debt-to-income ratio,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долг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доходу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236873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 погашения кредита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earliest_cr_line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первого выданного кредита кредита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32587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int_rate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ставка по кредиту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fico_range_low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нижнее значение кредитного рейтинга ФИКО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56174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ежемесячный платеж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fico_range_high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верхнее значение кредитного рейтинга ФИКО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78412"/>
                  </a:ext>
                </a:extLst>
              </a:tr>
              <a:tr h="19343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кредитный рейтинг заемщика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open_acc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открытых кредитных линий в кредитное досье заемщика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887606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sub_grade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подгруппа кредитного рейтинга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total_acc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общее количество кредитных линий в досье заемщика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5186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home_ownership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жилья клиента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policy_code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продукта (общедоступность продукта)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552184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annual_inc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годовой доход клиента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application_type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заема (индивидуальный или в группе)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456637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verification_status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дохода клиента (подтверждение)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mort_acc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ипотечных кредитов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606027"/>
                  </a:ext>
                </a:extLst>
              </a:tr>
              <a:tr h="4642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issue_d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выдачи кредита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pub_rec_bankruptcies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случаев, когда клиент был признан банкротом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12458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loan_status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заявки (целевая переменная)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tax_liens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налогового залога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7824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причина взятия клиента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total_bal_ex_mort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кредитный баланс за исключением ипотеки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40513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подкатегория причины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total_bc_limit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максимальная доступная сумма по банковской карте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94338"/>
                  </a:ext>
                </a:extLst>
              </a:tr>
              <a:tr h="4642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zip_code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почтовый индекс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disbursement_method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выдачи денег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2555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F91A958-4D57-F345-9037-D9E5E1A08A65}"/>
              </a:ext>
            </a:extLst>
          </p:cNvPr>
          <p:cNvSpPr txBox="1">
            <a:spLocks/>
          </p:cNvSpPr>
          <p:nvPr/>
        </p:nvSpPr>
        <p:spPr>
          <a:xfrm>
            <a:off x="647698" y="298857"/>
            <a:ext cx="10896600" cy="549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Данные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5751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2C46C-0922-4CAC-BD58-8E0485C30D34}"/>
              </a:ext>
            </a:extLst>
          </p:cNvPr>
          <p:cNvGrpSpPr/>
          <p:nvPr/>
        </p:nvGrpSpPr>
        <p:grpSpPr>
          <a:xfrm>
            <a:off x="0" y="50084"/>
            <a:ext cx="159657" cy="1113984"/>
            <a:chOff x="-3119143" y="0"/>
            <a:chExt cx="854580" cy="28201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C0C53C-56BC-42B7-8B34-8D7E4D034AE1}"/>
                </a:ext>
              </a:extLst>
            </p:cNvPr>
            <p:cNvSpPr/>
            <p:nvPr/>
          </p:nvSpPr>
          <p:spPr>
            <a:xfrm>
              <a:off x="-3119143" y="0"/>
              <a:ext cx="854580" cy="854580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5A61F8-F1DC-458C-89CA-EF19A4465A8C}"/>
                </a:ext>
              </a:extLst>
            </p:cNvPr>
            <p:cNvSpPr/>
            <p:nvPr/>
          </p:nvSpPr>
          <p:spPr>
            <a:xfrm>
              <a:off x="-3119143" y="982766"/>
              <a:ext cx="854580" cy="854580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5C08D6-2564-4416-94CF-0B393ED73206}"/>
                </a:ext>
              </a:extLst>
            </p:cNvPr>
            <p:cNvSpPr/>
            <p:nvPr/>
          </p:nvSpPr>
          <p:spPr>
            <a:xfrm>
              <a:off x="-3119143" y="1965532"/>
              <a:ext cx="854580" cy="854580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95227B-8449-4F7E-B536-651FEB267FEB}"/>
              </a:ext>
            </a:extLst>
          </p:cNvPr>
          <p:cNvGrpSpPr/>
          <p:nvPr/>
        </p:nvGrpSpPr>
        <p:grpSpPr>
          <a:xfrm>
            <a:off x="0" y="6749039"/>
            <a:ext cx="12192000" cy="108961"/>
            <a:chOff x="0" y="6749039"/>
            <a:chExt cx="11741574" cy="108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EE88C-92F7-499E-937F-FA4C1F12468E}"/>
                </a:ext>
              </a:extLst>
            </p:cNvPr>
            <p:cNvSpPr/>
            <p:nvPr/>
          </p:nvSpPr>
          <p:spPr>
            <a:xfrm>
              <a:off x="0" y="6749039"/>
              <a:ext cx="3913858" cy="108962"/>
            </a:xfrm>
            <a:prstGeom prst="rect">
              <a:avLst/>
            </a:prstGeom>
            <a:solidFill>
              <a:srgbClr val="FCC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F18353-F837-448F-9A71-A0B930D20597}"/>
                </a:ext>
              </a:extLst>
            </p:cNvPr>
            <p:cNvSpPr/>
            <p:nvPr/>
          </p:nvSpPr>
          <p:spPr>
            <a:xfrm>
              <a:off x="3913858" y="6749039"/>
              <a:ext cx="3913858" cy="108962"/>
            </a:xfrm>
            <a:prstGeom prst="rect">
              <a:avLst/>
            </a:prstGeom>
            <a:solidFill>
              <a:srgbClr val="ED6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9A0B84-B2D2-4ED7-BED8-CEE9E475743A}"/>
                </a:ext>
              </a:extLst>
            </p:cNvPr>
            <p:cNvSpPr/>
            <p:nvPr/>
          </p:nvSpPr>
          <p:spPr>
            <a:xfrm>
              <a:off x="7827716" y="6749039"/>
              <a:ext cx="3913858" cy="108962"/>
            </a:xfrm>
            <a:prstGeom prst="rect">
              <a:avLst/>
            </a:prstGeom>
            <a:solidFill>
              <a:srgbClr val="152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73BAC96-DD3A-FC41-99EB-33A444AB2012}"/>
              </a:ext>
            </a:extLst>
          </p:cNvPr>
          <p:cNvSpPr txBox="1">
            <a:spLocks/>
          </p:cNvSpPr>
          <p:nvPr/>
        </p:nvSpPr>
        <p:spPr>
          <a:xfrm>
            <a:off x="558006" y="288991"/>
            <a:ext cx="10896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EDA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AC2ACE-B4F1-124E-B324-529EAB72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6" y="1504777"/>
            <a:ext cx="3800957" cy="14101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368014-E8EE-AC45-9502-A2BAAF65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03" y="1504777"/>
            <a:ext cx="3376387" cy="14106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EDFBCD-0249-814B-88F3-A238F950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90" y="1507650"/>
            <a:ext cx="3312626" cy="140729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078213-DF14-584D-BE46-873AC8FF03FF}"/>
              </a:ext>
            </a:extLst>
          </p:cNvPr>
          <p:cNvSpPr/>
          <p:nvPr/>
        </p:nvSpPr>
        <p:spPr>
          <a:xfrm>
            <a:off x="866046" y="3099650"/>
            <a:ext cx="1048997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/>
              <a:t>Есть выбросы – удалим их (заявки плохо оформленные в системе предсказывать не будем)</a:t>
            </a:r>
            <a:endParaRPr lang="en-US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27C9243-829D-E345-976A-C7388F8E773B}"/>
              </a:ext>
            </a:extLst>
          </p:cNvPr>
          <p:cNvSpPr/>
          <p:nvPr/>
        </p:nvSpPr>
        <p:spPr>
          <a:xfrm>
            <a:off x="866046" y="950740"/>
            <a:ext cx="1048997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/>
              <a:t>В данных есть «бесполезные» признаки – на тесте встречаются значения признаков, отличные от </a:t>
            </a:r>
            <a:r>
              <a:rPr lang="ru-RU" dirty="0" err="1"/>
              <a:t>трейна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8080AA-7AB0-1F43-9F82-9E11BDA95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46" y="3552311"/>
            <a:ext cx="3053481" cy="31265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BCB6A-07D3-9F43-AFBD-7C60478C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003" y="3552311"/>
            <a:ext cx="2958738" cy="31723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AD5EC4-1AA2-CA48-BC14-C97F41329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248" y="3576674"/>
            <a:ext cx="2894768" cy="31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27D18B-A69D-4F70-BCC4-A659C1DF017D}"/>
              </a:ext>
            </a:extLst>
          </p:cNvPr>
          <p:cNvSpPr/>
          <p:nvPr/>
        </p:nvSpPr>
        <p:spPr>
          <a:xfrm>
            <a:off x="0" y="6589487"/>
            <a:ext cx="10769600" cy="725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42FDF-F3D8-401E-9EF6-256B493E199A}"/>
              </a:ext>
            </a:extLst>
          </p:cNvPr>
          <p:cNvSpPr/>
          <p:nvPr/>
        </p:nvSpPr>
        <p:spPr>
          <a:xfrm>
            <a:off x="11596914" y="6589487"/>
            <a:ext cx="595086" cy="725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502B67-8856-48DD-8298-F91B0C6A135C}"/>
              </a:ext>
            </a:extLst>
          </p:cNvPr>
          <p:cNvSpPr/>
          <p:nvPr/>
        </p:nvSpPr>
        <p:spPr>
          <a:xfrm>
            <a:off x="0" y="333830"/>
            <a:ext cx="145143" cy="595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18698-1F4F-EC44-9258-593EC634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" y="1503913"/>
            <a:ext cx="4821390" cy="45105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9D5238-8C30-614F-856F-53C0E17F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159" y="1815408"/>
            <a:ext cx="1965533" cy="358288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A68E73-303A-1A4A-AD0E-276B486079AA}"/>
              </a:ext>
            </a:extLst>
          </p:cNvPr>
          <p:cNvSpPr/>
          <p:nvPr/>
        </p:nvSpPr>
        <p:spPr>
          <a:xfrm>
            <a:off x="6256945" y="3540927"/>
            <a:ext cx="196347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dirty="0"/>
              <a:t>Удаляем</a:t>
            </a:r>
          </a:p>
        </p:txBody>
      </p:sp>
      <p:cxnSp>
        <p:nvCxnSpPr>
          <p:cNvPr id="9" name="Соединительная линия уступом 8">
            <a:extLst>
              <a:ext uri="{FF2B5EF4-FFF2-40B4-BE49-F238E27FC236}">
                <a16:creationId xmlns:a16="http://schemas.microsoft.com/office/drawing/2014/main" id="{7F700E39-2C0D-A142-94C1-2E40FC6CBD27}"/>
              </a:ext>
            </a:extLst>
          </p:cNvPr>
          <p:cNvCxnSpPr>
            <a:stCxn id="8" idx="2"/>
          </p:cNvCxnSpPr>
          <p:nvPr/>
        </p:nvCxnSpPr>
        <p:spPr>
          <a:xfrm rot="5400000">
            <a:off x="5848657" y="3656440"/>
            <a:ext cx="920765" cy="18592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B8687B8-4AFC-6A49-AD13-75FE2391A2EE}"/>
              </a:ext>
            </a:extLst>
          </p:cNvPr>
          <p:cNvCxnSpPr>
            <a:stCxn id="8" idx="3"/>
          </p:cNvCxnSpPr>
          <p:nvPr/>
        </p:nvCxnSpPr>
        <p:spPr>
          <a:xfrm>
            <a:off x="8220420" y="3833315"/>
            <a:ext cx="913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9E6067C-0666-8341-8CEA-DFA7FEE9A2F9}"/>
              </a:ext>
            </a:extLst>
          </p:cNvPr>
          <p:cNvSpPr txBox="1">
            <a:spLocks/>
          </p:cNvSpPr>
          <p:nvPr/>
        </p:nvSpPr>
        <p:spPr>
          <a:xfrm>
            <a:off x="558006" y="288991"/>
            <a:ext cx="10896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27877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850FA-1A9C-42C9-B372-8D88FB47ADCD}"/>
              </a:ext>
            </a:extLst>
          </p:cNvPr>
          <p:cNvSpPr/>
          <p:nvPr/>
        </p:nvSpPr>
        <p:spPr>
          <a:xfrm>
            <a:off x="0" y="5834743"/>
            <a:ext cx="12192000" cy="1023257"/>
          </a:xfrm>
          <a:prstGeom prst="rect">
            <a:avLst/>
          </a:prstGeom>
          <a:pattFill prst="lgGrid">
            <a:fgClr>
              <a:srgbClr val="D7C146"/>
            </a:fgClr>
            <a:bgClr>
              <a:srgbClr val="EED64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4B8EF-6FF4-4A90-AF53-E88B07AD2F1F}"/>
              </a:ext>
            </a:extLst>
          </p:cNvPr>
          <p:cNvSpPr/>
          <p:nvPr/>
        </p:nvSpPr>
        <p:spPr>
          <a:xfrm>
            <a:off x="5685065" y="0"/>
            <a:ext cx="821871" cy="124354"/>
          </a:xfrm>
          <a:prstGeom prst="rect">
            <a:avLst/>
          </a:prstGeom>
          <a:solidFill>
            <a:srgbClr val="EED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8D51D9-1B2A-7342-9452-BC7C89DE73C0}"/>
              </a:ext>
            </a:extLst>
          </p:cNvPr>
          <p:cNvSpPr txBox="1">
            <a:spLocks/>
          </p:cNvSpPr>
          <p:nvPr/>
        </p:nvSpPr>
        <p:spPr>
          <a:xfrm>
            <a:off x="558006" y="288991"/>
            <a:ext cx="10896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/>
              <a:t>Интерпретируемый </a:t>
            </a:r>
            <a:r>
              <a:rPr lang="ru-RU" sz="3600" b="1" dirty="0" err="1"/>
              <a:t>скоринг</a:t>
            </a:r>
            <a:r>
              <a:rPr lang="ru-RU" sz="3600" b="1" dirty="0"/>
              <a:t> – логистическая регрессия</a:t>
            </a:r>
            <a:endParaRPr lang="en-US"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20DE5-AA22-5642-818E-DA9E92C9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794"/>
            <a:ext cx="7070425" cy="34929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E137AF-EF92-C640-B03E-2CFAE71E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425" y="1009806"/>
            <a:ext cx="5046095" cy="47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0C8E28-2B4F-0441-9DF3-A600DB114A8B}"/>
              </a:ext>
            </a:extLst>
          </p:cNvPr>
          <p:cNvSpPr txBox="1">
            <a:spLocks/>
          </p:cNvSpPr>
          <p:nvPr/>
        </p:nvSpPr>
        <p:spPr>
          <a:xfrm>
            <a:off x="3419503" y="542351"/>
            <a:ext cx="10896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/>
              <a:t>Модель получше – </a:t>
            </a:r>
            <a:r>
              <a:rPr lang="en-US" sz="3600" b="1" dirty="0" err="1"/>
              <a:t>LightGBM</a:t>
            </a:r>
            <a:endParaRPr lang="en-US" sz="36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45B30C-99CD-774E-81D7-FDCA3B58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24" y="1733506"/>
            <a:ext cx="3200240" cy="31892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3DE8ED-1532-B641-A9FD-07B6DC08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96" y="1733506"/>
            <a:ext cx="3211107" cy="31892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4A1503-9E86-464E-B61D-47BF7FD8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585" y="1396426"/>
            <a:ext cx="5073301" cy="42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8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4">
            <a:extLst>
              <a:ext uri="{FF2B5EF4-FFF2-40B4-BE49-F238E27FC236}">
                <a16:creationId xmlns:a16="http://schemas.microsoft.com/office/drawing/2014/main" id="{DB77F192-0B49-BF4F-B6B9-F8E6FF1E8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9" y="1701079"/>
            <a:ext cx="5930609" cy="37160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14771-61CD-E243-897E-2F73891B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09" y="1907386"/>
            <a:ext cx="5372085" cy="330343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131A0C-6DA5-2B49-AC0A-6FE5D953CC06}"/>
              </a:ext>
            </a:extLst>
          </p:cNvPr>
          <p:cNvSpPr/>
          <p:nvPr/>
        </p:nvSpPr>
        <p:spPr>
          <a:xfrm>
            <a:off x="1721196" y="487279"/>
            <a:ext cx="9179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Значимость</a:t>
            </a:r>
            <a:r>
              <a:rPr lang="ru-RU" dirty="0"/>
              <a:t> </a:t>
            </a:r>
            <a:r>
              <a:rPr lang="ru-RU" sz="3600" b="1" dirty="0">
                <a:latin typeface="+mj-lt"/>
                <a:ea typeface="+mj-ea"/>
                <a:cs typeface="+mj-cs"/>
              </a:rPr>
              <a:t>факторов на индивидуальный </a:t>
            </a:r>
            <a:r>
              <a:rPr lang="en-US" sz="3600" b="1" dirty="0">
                <a:latin typeface="+mj-lt"/>
                <a:ea typeface="+mj-ea"/>
                <a:cs typeface="+mj-cs"/>
              </a:rPr>
              <a:t>Gini</a:t>
            </a:r>
            <a:endParaRPr lang="ru-RU" sz="36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086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615B36-011F-8F49-9477-148C7931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84" y="1645053"/>
            <a:ext cx="5647217" cy="351533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093272-8F36-3243-8954-15835050C54F}"/>
              </a:ext>
            </a:extLst>
          </p:cNvPr>
          <p:cNvSpPr/>
          <p:nvPr/>
        </p:nvSpPr>
        <p:spPr>
          <a:xfrm>
            <a:off x="1672812" y="459571"/>
            <a:ext cx="9373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Инкрементальное влияние факторов на Джини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FB26CA-CC62-5940-B985-5F727CD8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2" y="1645053"/>
            <a:ext cx="5928504" cy="35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5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775</Words>
  <Application>Microsoft Office PowerPoint</Application>
  <PresentationFormat>Широкоэкранный</PresentationFormat>
  <Paragraphs>339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Franklin Gothic Demi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Stepan</cp:lastModifiedBy>
  <cp:revision>89</cp:revision>
  <dcterms:created xsi:type="dcterms:W3CDTF">2019-01-07T08:12:11Z</dcterms:created>
  <dcterms:modified xsi:type="dcterms:W3CDTF">2021-06-18T15:30:05Z</dcterms:modified>
</cp:coreProperties>
</file>